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304" r:id="rId3"/>
    <p:sldId id="302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5" r:id="rId24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B41E-C4DC-437D-BB3F-E044E7C1B73D}" type="datetimeFigureOut">
              <a:rPr lang="id-ID" smtClean="0"/>
              <a:t>15/10/2021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B17A-DF2E-4BA3-84C1-3CA4DEA1C0F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179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B41E-C4DC-437D-BB3F-E044E7C1B73D}" type="datetimeFigureOut">
              <a:rPr lang="id-ID" smtClean="0"/>
              <a:t>15/10/2021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B17A-DF2E-4BA3-84C1-3CA4DEA1C0F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1022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B41E-C4DC-437D-BB3F-E044E7C1B73D}" type="datetimeFigureOut">
              <a:rPr lang="id-ID" smtClean="0"/>
              <a:t>15/10/2021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B17A-DF2E-4BA3-84C1-3CA4DEA1C0F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2900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B41E-C4DC-437D-BB3F-E044E7C1B73D}" type="datetimeFigureOut">
              <a:rPr lang="id-ID" smtClean="0"/>
              <a:t>15/10/2021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B17A-DF2E-4BA3-84C1-3CA4DEA1C0F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5976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B41E-C4DC-437D-BB3F-E044E7C1B73D}" type="datetimeFigureOut">
              <a:rPr lang="id-ID" smtClean="0"/>
              <a:t>15/10/2021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B17A-DF2E-4BA3-84C1-3CA4DEA1C0F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6936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B41E-C4DC-437D-BB3F-E044E7C1B73D}" type="datetimeFigureOut">
              <a:rPr lang="id-ID" smtClean="0"/>
              <a:t>15/10/2021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B17A-DF2E-4BA3-84C1-3CA4DEA1C0F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016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B41E-C4DC-437D-BB3F-E044E7C1B73D}" type="datetimeFigureOut">
              <a:rPr lang="id-ID" smtClean="0"/>
              <a:t>15/10/2021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B17A-DF2E-4BA3-84C1-3CA4DEA1C0F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595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B41E-C4DC-437D-BB3F-E044E7C1B73D}" type="datetimeFigureOut">
              <a:rPr lang="id-ID" smtClean="0"/>
              <a:t>15/10/2021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B17A-DF2E-4BA3-84C1-3CA4DEA1C0F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47566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B41E-C4DC-437D-BB3F-E044E7C1B73D}" type="datetimeFigureOut">
              <a:rPr lang="id-ID" smtClean="0"/>
              <a:t>15/10/2021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B17A-DF2E-4BA3-84C1-3CA4DEA1C0F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21544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B41E-C4DC-437D-BB3F-E044E7C1B73D}" type="datetimeFigureOut">
              <a:rPr lang="id-ID" smtClean="0"/>
              <a:t>15/10/2021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B17A-DF2E-4BA3-84C1-3CA4DEA1C0F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9211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B41E-C4DC-437D-BB3F-E044E7C1B73D}" type="datetimeFigureOut">
              <a:rPr lang="id-ID" smtClean="0"/>
              <a:t>15/10/2021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B17A-DF2E-4BA3-84C1-3CA4DEA1C0F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43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CB41E-C4DC-437D-BB3F-E044E7C1B73D}" type="datetimeFigureOut">
              <a:rPr lang="id-ID" smtClean="0"/>
              <a:t>15/10/2021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AB17A-DF2E-4BA3-84C1-3CA4DEA1C0F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429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5.xml"/><Relationship Id="rId7" Type="http://schemas.openxmlformats.org/officeDocument/2006/relationships/slide" Target="slide1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10" Type="http://schemas.openxmlformats.org/officeDocument/2006/relationships/image" Target="../media/image1.png"/><Relationship Id="rId4" Type="http://schemas.openxmlformats.org/officeDocument/2006/relationships/slide" Target="slide7.xml"/><Relationship Id="rId9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siplah.intanonlin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siplah.intanonlin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siplah.intanonlin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238250" y="248443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 </a:t>
            </a:r>
            <a:endParaRPr lang="en-US" b="1" dirty="0"/>
          </a:p>
        </p:txBody>
      </p:sp>
      <p:sp>
        <p:nvSpPr>
          <p:cNvPr id="11" name="Oval 10"/>
          <p:cNvSpPr/>
          <p:nvPr/>
        </p:nvSpPr>
        <p:spPr>
          <a:xfrm>
            <a:off x="-1000123" y="5241926"/>
            <a:ext cx="3086099" cy="305950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9472613" y="-660796"/>
            <a:ext cx="3086099" cy="3059509"/>
            <a:chOff x="9501188" y="-527446"/>
            <a:chExt cx="3086099" cy="3059509"/>
          </a:xfrm>
        </p:grpSpPr>
        <p:sp>
          <p:nvSpPr>
            <p:cNvPr id="13" name="Oval 12"/>
            <p:cNvSpPr/>
            <p:nvPr/>
          </p:nvSpPr>
          <p:spPr>
            <a:xfrm>
              <a:off x="9501188" y="-527446"/>
              <a:ext cx="3086099" cy="305950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72650" y="627980"/>
              <a:ext cx="2314575" cy="730919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2333625" y="1892145"/>
            <a:ext cx="74104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chemeClr val="bg1"/>
                </a:solidFill>
                <a:latin typeface="Raleway Black" pitchFamily="2" charset="0"/>
              </a:rPr>
              <a:t>Panduan</a:t>
            </a:r>
            <a:r>
              <a:rPr lang="en-US" sz="3600" b="1" dirty="0" smtClean="0">
                <a:solidFill>
                  <a:schemeClr val="bg1"/>
                </a:solidFill>
                <a:latin typeface="Raleway Black" pitchFamily="2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Raleway Black" pitchFamily="2" charset="0"/>
              </a:rPr>
              <a:t>Peran</a:t>
            </a:r>
            <a:r>
              <a:rPr lang="en-US" sz="3600" b="1" dirty="0" smtClean="0">
                <a:solidFill>
                  <a:schemeClr val="bg1"/>
                </a:solidFill>
                <a:latin typeface="Raleway Black" pitchFamily="2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Raleway Black" pitchFamily="2" charset="0"/>
              </a:rPr>
              <a:t>Pembeli</a:t>
            </a:r>
            <a:endParaRPr lang="en-US" sz="3600" b="1" dirty="0" smtClean="0">
              <a:solidFill>
                <a:schemeClr val="bg1"/>
              </a:solidFill>
              <a:latin typeface="Raleway Black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bg1"/>
                </a:solidFill>
                <a:latin typeface="Raleway Black" pitchFamily="2" charset="0"/>
              </a:rPr>
              <a:t>p</a:t>
            </a:r>
            <a:r>
              <a:rPr lang="en-US" sz="3600" b="1" dirty="0" err="1" smtClean="0">
                <a:solidFill>
                  <a:schemeClr val="bg1"/>
                </a:solidFill>
                <a:latin typeface="Raleway Black" pitchFamily="2" charset="0"/>
              </a:rPr>
              <a:t>ada</a:t>
            </a:r>
            <a:r>
              <a:rPr lang="en-US" sz="3600" b="1" dirty="0" smtClean="0">
                <a:solidFill>
                  <a:schemeClr val="bg1"/>
                </a:solidFill>
                <a:latin typeface="Raleway Black" pitchFamily="2" charset="0"/>
              </a:rPr>
              <a:t> SIPLah.IntanOnline.com</a:t>
            </a: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bg1"/>
              </a:solidFill>
              <a:latin typeface="Raleway Black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bg1"/>
                </a:solidFill>
              </a:rPr>
              <a:t>PT. </a:t>
            </a:r>
            <a:r>
              <a:rPr lang="en-US" sz="3200" b="1" dirty="0" err="1" smtClean="0">
                <a:solidFill>
                  <a:schemeClr val="bg1"/>
                </a:solidFill>
              </a:rPr>
              <a:t>Intan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Pariwara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075" y="5882728"/>
            <a:ext cx="1969012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8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 smtClean="0">
              <a:solidFill>
                <a:srgbClr val="FF5050"/>
              </a:solidFill>
            </a:endParaRPr>
          </a:p>
          <a:p>
            <a:r>
              <a:rPr lang="fi-FI" dirty="0" smtClean="0">
                <a:solidFill>
                  <a:srgbClr val="FF5050"/>
                </a:solidFill>
              </a:rPr>
              <a:t>Memasuki Keranjang Belanja dan memilih Tab Nego untuk melakukan Negosiasi</a:t>
            </a:r>
          </a:p>
          <a:p>
            <a:endParaRPr lang="fi-FI" dirty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  <a:p>
            <a:r>
              <a:rPr lang="fi-FI" dirty="0" smtClean="0">
                <a:solidFill>
                  <a:srgbClr val="FF5050"/>
                </a:solidFill>
              </a:rPr>
              <a:t>Negosiasi </a:t>
            </a:r>
            <a:r>
              <a:rPr lang="fi-FI" dirty="0">
                <a:solidFill>
                  <a:srgbClr val="FF5050"/>
                </a:solidFill>
              </a:rPr>
              <a:t>Harga dimasukkan </a:t>
            </a:r>
            <a:r>
              <a:rPr lang="fi-FI" dirty="0" smtClean="0">
                <a:solidFill>
                  <a:srgbClr val="FF5050"/>
                </a:solidFill>
              </a:rPr>
              <a:t>sesuai, dan selanjutnya</a:t>
            </a:r>
            <a:r>
              <a:rPr lang="fi-FI" dirty="0">
                <a:solidFill>
                  <a:srgbClr val="FF5050"/>
                </a:solidFill>
              </a:rPr>
              <a:t>, status Nego akan menunggu respon penjual</a:t>
            </a:r>
            <a:r>
              <a:rPr lang="fi-FI" dirty="0" smtClean="0">
                <a:solidFill>
                  <a:srgbClr val="FF5050"/>
                </a:solidFill>
              </a:rPr>
              <a:t>. Status </a:t>
            </a:r>
            <a:r>
              <a:rPr lang="fi-FI" dirty="0">
                <a:solidFill>
                  <a:srgbClr val="FF5050"/>
                </a:solidFill>
              </a:rPr>
              <a:t>Nego akan berubah sesuai keputusan Penjual/Pembeli (Tolak/Terima/Nego Ulang) </a:t>
            </a:r>
            <a:br>
              <a:rPr lang="fi-FI" dirty="0">
                <a:solidFill>
                  <a:srgbClr val="FF5050"/>
                </a:solidFill>
              </a:rPr>
            </a:br>
            <a:endParaRPr lang="fi-FI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6350" y="6099624"/>
            <a:ext cx="2823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Negosiasi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14" y="204454"/>
            <a:ext cx="4979975" cy="2670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14" y="3034462"/>
            <a:ext cx="4979975" cy="267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>
                <a:solidFill>
                  <a:srgbClr val="FF5050"/>
                </a:solidFill>
              </a:rPr>
              <a:t>Setelah Proses Negosiasi telah selesai atau sudah sepakat Pembeli dapat kembali ke Keranjang Belanja dengan klik Tab Keranjang Belanja dan dapat melanjutkan Pesanan</a:t>
            </a:r>
          </a:p>
          <a:p>
            <a:endParaRPr lang="fi-FI" dirty="0">
              <a:solidFill>
                <a:srgbClr val="FF5050"/>
              </a:solidFill>
            </a:endParaRPr>
          </a:p>
          <a:p>
            <a:r>
              <a:rPr lang="fi-FI" dirty="0" smtClean="0">
                <a:solidFill>
                  <a:srgbClr val="FF5050"/>
                </a:solidFill>
              </a:rPr>
              <a:t>Setelah Negosiasi selesai dan sudah dibuat menjadi Pesanan Baru maka Pembeli mendapat dokumen Negosiasi</a:t>
            </a:r>
            <a:r>
              <a:rPr lang="fi-FI" dirty="0">
                <a:solidFill>
                  <a:srgbClr val="FF5050"/>
                </a:solidFill>
              </a:rPr>
              <a:t/>
            </a:r>
            <a:br>
              <a:rPr lang="fi-FI" dirty="0">
                <a:solidFill>
                  <a:srgbClr val="FF5050"/>
                </a:solidFill>
              </a:rPr>
            </a:br>
            <a:endParaRPr lang="fi-FI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6350" y="6099624"/>
            <a:ext cx="2823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Negosiasi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15" y="204455"/>
            <a:ext cx="5390278" cy="2660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13" y="2963335"/>
            <a:ext cx="5390279" cy="289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 smtClean="0">
              <a:solidFill>
                <a:srgbClr val="FF5050"/>
              </a:solidFill>
            </a:endParaRPr>
          </a:p>
          <a:p>
            <a:endParaRPr lang="fi-FI" dirty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  <a:p>
            <a:endParaRPr lang="fi-FI" dirty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  <a:p>
            <a:r>
              <a:rPr lang="fi-FI" dirty="0" smtClean="0">
                <a:solidFill>
                  <a:srgbClr val="FF5050"/>
                </a:solidFill>
              </a:rPr>
              <a:t>Tampilan Dokumen Negosiasi</a:t>
            </a:r>
            <a:r>
              <a:rPr lang="fi-FI" dirty="0">
                <a:solidFill>
                  <a:srgbClr val="FF5050"/>
                </a:solidFill>
              </a:rPr>
              <a:t/>
            </a:r>
            <a:br>
              <a:rPr lang="fi-FI" dirty="0">
                <a:solidFill>
                  <a:srgbClr val="FF5050"/>
                </a:solidFill>
              </a:rPr>
            </a:br>
            <a:endParaRPr lang="fi-FI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6350" y="6099624"/>
            <a:ext cx="2823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Negosiasi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48658" y="204455"/>
            <a:ext cx="3966086" cy="5542734"/>
            <a:chOff x="6148658" y="204455"/>
            <a:chExt cx="3966086" cy="55427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4614" y="204455"/>
              <a:ext cx="3960130" cy="337344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8658" y="3586693"/>
              <a:ext cx="3966086" cy="2160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91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rgbClr val="FF5050"/>
                </a:solidFill>
              </a:rPr>
              <a:t>Memasuki Keranjang Belanja </a:t>
            </a:r>
            <a:r>
              <a:rPr lang="fi-FI" dirty="0" smtClean="0">
                <a:solidFill>
                  <a:srgbClr val="FF5050"/>
                </a:solidFill>
              </a:rPr>
              <a:t>dan Tombol Buat Pesanan akan menjadi Buat Perbandingan jika Total Pesanan Lebih dari Rp 50.000.000,-(50 Juta Rupiah)</a:t>
            </a:r>
          </a:p>
          <a:p>
            <a:endParaRPr lang="fi-FI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dirty="0">
              <a:solidFill>
                <a:srgbClr val="FF5050"/>
              </a:solidFill>
            </a:endParaRPr>
          </a:p>
          <a:p>
            <a:r>
              <a:rPr lang="fi-FI" dirty="0" smtClean="0">
                <a:solidFill>
                  <a:srgbClr val="FF5050"/>
                </a:solidFill>
              </a:rPr>
              <a:t>Perbandingan dilakukan pada minimal 2 Penjual pada Total Pesanan lebih dari 50 Juta Rupiah dan minimal 3 Penjual pada Total Pesanan lebih dari 200 Juta Rupiah</a:t>
            </a:r>
            <a:r>
              <a:rPr lang="fi-FI" dirty="0">
                <a:solidFill>
                  <a:srgbClr val="FF5050"/>
                </a:solidFill>
              </a:rPr>
              <a:t/>
            </a:r>
            <a:br>
              <a:rPr lang="fi-FI" dirty="0">
                <a:solidFill>
                  <a:srgbClr val="FF5050"/>
                </a:solidFill>
              </a:rPr>
            </a:br>
            <a:endParaRPr lang="fi-FI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1146" y="6099624"/>
            <a:ext cx="3429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Perbandingan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769" y="1659925"/>
            <a:ext cx="5542364" cy="297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0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 smtClean="0">
              <a:solidFill>
                <a:srgbClr val="FF5050"/>
              </a:solidFill>
            </a:endParaRPr>
          </a:p>
          <a:p>
            <a:endParaRPr lang="fi-FI" dirty="0">
              <a:solidFill>
                <a:srgbClr val="FF5050"/>
              </a:solidFill>
            </a:endParaRPr>
          </a:p>
          <a:p>
            <a:r>
              <a:rPr lang="fi-FI" dirty="0" smtClean="0">
                <a:solidFill>
                  <a:srgbClr val="FF5050"/>
                </a:solidFill>
              </a:rPr>
              <a:t>Menentukan Nama </a:t>
            </a:r>
            <a:r>
              <a:rPr lang="fi-FI" dirty="0">
                <a:solidFill>
                  <a:srgbClr val="FF5050"/>
                </a:solidFill>
              </a:rPr>
              <a:t>Toko sebagai Penyedia yang ingin dibandingkan, kemudian klik </a:t>
            </a:r>
            <a:r>
              <a:rPr lang="fi-FI" dirty="0" smtClean="0">
                <a:solidFill>
                  <a:srgbClr val="FF5050"/>
                </a:solidFill>
              </a:rPr>
              <a:t>Tambah Pembanding, memilih Produk yang diarahkan </a:t>
            </a:r>
            <a:r>
              <a:rPr lang="fi-FI" dirty="0">
                <a:solidFill>
                  <a:srgbClr val="FF5050"/>
                </a:solidFill>
              </a:rPr>
              <a:t>ke halaman produk </a:t>
            </a:r>
            <a:r>
              <a:rPr lang="fi-FI" dirty="0" smtClean="0">
                <a:solidFill>
                  <a:srgbClr val="FF5050"/>
                </a:solidFill>
              </a:rPr>
              <a:t>toko, memilih produk </a:t>
            </a:r>
            <a:r>
              <a:rPr lang="fi-FI" dirty="0">
                <a:solidFill>
                  <a:srgbClr val="FF5050"/>
                </a:solidFill>
              </a:rPr>
              <a:t>yang sesuai, kemudian klik Bandingkan ke </a:t>
            </a:r>
            <a:r>
              <a:rPr lang="fi-FI" dirty="0" smtClean="0">
                <a:solidFill>
                  <a:srgbClr val="FF5050"/>
                </a:solidFill>
              </a:rPr>
              <a:t>Keranjang, Selajutnya kllik Simpan </a:t>
            </a:r>
            <a:r>
              <a:rPr lang="fi-FI" dirty="0">
                <a:solidFill>
                  <a:srgbClr val="FF5050"/>
                </a:solidFill>
              </a:rPr>
              <a:t>Perbandingan untuk melanjutkan. </a:t>
            </a:r>
            <a:br>
              <a:rPr lang="fi-FI" dirty="0">
                <a:solidFill>
                  <a:srgbClr val="FF5050"/>
                </a:solidFill>
              </a:rPr>
            </a:br>
            <a:endParaRPr lang="fi-FI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1146" y="6099624"/>
            <a:ext cx="3429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Perbandingan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299" y="204454"/>
            <a:ext cx="5072450" cy="2723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299" y="3130713"/>
            <a:ext cx="5072450" cy="272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>
                <a:solidFill>
                  <a:srgbClr val="FF5050"/>
                </a:solidFill>
              </a:rPr>
              <a:t>Tampilan Setelah Simpan Perbandingan, kemudian memilih atau klik Pilih Hasil Banding pada Produk yang akan di lanjutkan untuk Transaksi</a:t>
            </a:r>
          </a:p>
          <a:p>
            <a:endParaRPr lang="fi-FI" u="sng" dirty="0">
              <a:solidFill>
                <a:srgbClr val="FF5050"/>
              </a:solidFill>
            </a:endParaRPr>
          </a:p>
          <a:p>
            <a:endParaRPr lang="fi-FI" u="sng" dirty="0" smtClean="0">
              <a:solidFill>
                <a:srgbClr val="FF5050"/>
              </a:solidFill>
            </a:endParaRPr>
          </a:p>
          <a:p>
            <a:r>
              <a:rPr lang="fi-FI" dirty="0" smtClean="0">
                <a:solidFill>
                  <a:srgbClr val="FF5050"/>
                </a:solidFill>
              </a:rPr>
              <a:t>Setelah melakukan Perbandingan Pembeli dapat meneruskan membuat Pesanan Baru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1146" y="6099624"/>
            <a:ext cx="3429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Perbandingan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15" y="204454"/>
            <a:ext cx="5059434" cy="270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14" y="3125695"/>
            <a:ext cx="5059435" cy="271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5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rgbClr val="FF5050"/>
                </a:solidFill>
              </a:rPr>
              <a:t>Setelah </a:t>
            </a:r>
            <a:r>
              <a:rPr lang="fi-FI" dirty="0" smtClean="0">
                <a:solidFill>
                  <a:srgbClr val="FF5050"/>
                </a:solidFill>
              </a:rPr>
              <a:t>Perbandingan dan </a:t>
            </a:r>
            <a:r>
              <a:rPr lang="fi-FI" dirty="0">
                <a:solidFill>
                  <a:srgbClr val="FF5050"/>
                </a:solidFill>
              </a:rPr>
              <a:t>sudah dibuat menjadi Pesanan Baru maka Pembeli mendapat dokumen </a:t>
            </a:r>
            <a:r>
              <a:rPr lang="fi-FI" dirty="0" smtClean="0">
                <a:solidFill>
                  <a:srgbClr val="FF5050"/>
                </a:solidFill>
              </a:rPr>
              <a:t>Perbandingan</a:t>
            </a:r>
            <a:endParaRPr lang="fi-FI" u="sng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endParaRPr lang="fi-FI" u="sng" dirty="0">
              <a:solidFill>
                <a:srgbClr val="FF5050"/>
              </a:solidFill>
            </a:endParaRPr>
          </a:p>
          <a:p>
            <a:endParaRPr lang="fi-FI" u="sng" dirty="0" smtClean="0">
              <a:solidFill>
                <a:srgbClr val="FF5050"/>
              </a:solidFill>
            </a:endParaRPr>
          </a:p>
          <a:p>
            <a:r>
              <a:rPr lang="fi-FI" dirty="0">
                <a:solidFill>
                  <a:srgbClr val="FF5050"/>
                </a:solidFill>
              </a:rPr>
              <a:t>Tampilan Dokumen </a:t>
            </a:r>
            <a:r>
              <a:rPr lang="fi-FI" dirty="0" smtClean="0">
                <a:solidFill>
                  <a:srgbClr val="FF5050"/>
                </a:solidFill>
              </a:rPr>
              <a:t>Perbandingan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1146" y="6099624"/>
            <a:ext cx="3429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Perbandingan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14" y="204455"/>
            <a:ext cx="5240217" cy="2813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14" y="3135108"/>
            <a:ext cx="5565533" cy="25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9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>
                <a:solidFill>
                  <a:srgbClr val="FF5050"/>
                </a:solidFill>
              </a:rPr>
              <a:t>Pembeli masuk ke dasboard, memilih Menu Order, memilih Tab Pesanan ”Dikirim” dan melihat detail Pesanan yang telah tiba.</a:t>
            </a:r>
            <a:endParaRPr lang="fi-FI" u="sng" dirty="0" smtClean="0">
              <a:solidFill>
                <a:srgbClr val="FF5050"/>
              </a:solidFill>
            </a:endParaRPr>
          </a:p>
          <a:p>
            <a:endParaRPr lang="fi-FI" u="sng" dirty="0">
              <a:solidFill>
                <a:srgbClr val="FF5050"/>
              </a:solidFill>
            </a:endParaRPr>
          </a:p>
          <a:p>
            <a:endParaRPr lang="fi-FI" u="sng" dirty="0" smtClean="0">
              <a:solidFill>
                <a:srgbClr val="FF5050"/>
              </a:solidFill>
            </a:endParaRPr>
          </a:p>
          <a:p>
            <a:endParaRPr lang="fi-FI" u="sng" dirty="0" smtClean="0">
              <a:solidFill>
                <a:srgbClr val="FF5050"/>
              </a:solidFill>
            </a:endParaRPr>
          </a:p>
          <a:p>
            <a:r>
              <a:rPr lang="fi-FI" dirty="0" smtClean="0">
                <a:solidFill>
                  <a:srgbClr val="FF5050"/>
                </a:solidFill>
              </a:rPr>
              <a:t>Klik ”Pesanan Diterima”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4500" y="6099624"/>
            <a:ext cx="6195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Berita</a:t>
            </a:r>
            <a:r>
              <a:rPr lang="en-US" sz="2800" dirty="0" smtClean="0">
                <a:solidFill>
                  <a:schemeClr val="bg1"/>
                </a:solidFill>
              </a:rPr>
              <a:t> Acara </a:t>
            </a:r>
            <a:r>
              <a:rPr lang="en-US" sz="2800" dirty="0" err="1" smtClean="0">
                <a:solidFill>
                  <a:schemeClr val="bg1"/>
                </a:solidFill>
              </a:rPr>
              <a:t>Serah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Terima</a:t>
            </a:r>
            <a:r>
              <a:rPr lang="en-US" sz="2800" dirty="0" smtClean="0">
                <a:solidFill>
                  <a:schemeClr val="bg1"/>
                </a:solidFill>
              </a:rPr>
              <a:t> (BAST) </a:t>
            </a:r>
            <a:r>
              <a:rPr lang="en-US" sz="2800" dirty="0" err="1" smtClean="0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14" y="204454"/>
            <a:ext cx="5082603" cy="27302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14" y="3123889"/>
            <a:ext cx="5082603" cy="27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>
                <a:solidFill>
                  <a:srgbClr val="FF5050"/>
                </a:solidFill>
              </a:rPr>
              <a:t>Klik ”Verifikasi Pesanan”</a:t>
            </a:r>
            <a:endParaRPr lang="fi-FI" u="sng" dirty="0" smtClean="0">
              <a:solidFill>
                <a:srgbClr val="FF5050"/>
              </a:solidFill>
            </a:endParaRPr>
          </a:p>
          <a:p>
            <a:endParaRPr lang="fi-FI" u="sng" dirty="0">
              <a:solidFill>
                <a:srgbClr val="FF5050"/>
              </a:solidFill>
            </a:endParaRPr>
          </a:p>
          <a:p>
            <a:endParaRPr lang="fi-FI" u="sng" dirty="0" smtClean="0">
              <a:solidFill>
                <a:srgbClr val="FF5050"/>
              </a:solidFill>
            </a:endParaRPr>
          </a:p>
          <a:p>
            <a:endParaRPr lang="fi-FI" u="sng" dirty="0" smtClean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  <a:p>
            <a:r>
              <a:rPr lang="fi-FI" dirty="0" smtClean="0">
                <a:solidFill>
                  <a:srgbClr val="FF5050"/>
                </a:solidFill>
              </a:rPr>
              <a:t>Mengisikan jumlah dan kondisi barang yang diterima pada kolom tersedia(Default: Qty Produk yang datang Sesuai Semua) dan Isikan Tanggal Pembuatan BAST Kemudian Klik ”Buat BAST”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4500" y="6099624"/>
            <a:ext cx="6195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Berita</a:t>
            </a:r>
            <a:r>
              <a:rPr lang="en-US" sz="2800" dirty="0" smtClean="0">
                <a:solidFill>
                  <a:schemeClr val="bg1"/>
                </a:solidFill>
              </a:rPr>
              <a:t> Acara </a:t>
            </a:r>
            <a:r>
              <a:rPr lang="en-US" sz="2800" dirty="0" err="1" smtClean="0">
                <a:solidFill>
                  <a:schemeClr val="bg1"/>
                </a:solidFill>
              </a:rPr>
              <a:t>Serah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Terima</a:t>
            </a:r>
            <a:r>
              <a:rPr lang="en-US" sz="2800" dirty="0" smtClean="0">
                <a:solidFill>
                  <a:schemeClr val="bg1"/>
                </a:solidFill>
              </a:rPr>
              <a:t> (BAST) </a:t>
            </a:r>
            <a:r>
              <a:rPr lang="en-US" sz="2800" dirty="0" err="1" smtClean="0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13" y="204453"/>
            <a:ext cx="5082603" cy="2721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13" y="3128428"/>
            <a:ext cx="5082603" cy="272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>
                <a:solidFill>
                  <a:srgbClr val="FF5050"/>
                </a:solidFill>
              </a:rPr>
              <a:t>Tampilan setelah BAST telah dibuat status Pesanan menjadi ”BAST dibuat Sekolah”</a:t>
            </a:r>
          </a:p>
          <a:p>
            <a:endParaRPr lang="fi-FI" dirty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dirty="0" smtClean="0">
              <a:solidFill>
                <a:srgbClr val="FF5050"/>
              </a:solidFill>
            </a:endParaRPr>
          </a:p>
          <a:p>
            <a:r>
              <a:rPr lang="fi-FI" dirty="0">
                <a:solidFill>
                  <a:srgbClr val="FF5050"/>
                </a:solidFill>
              </a:rPr>
              <a:t>Setelah </a:t>
            </a:r>
            <a:r>
              <a:rPr lang="fi-FI" dirty="0" smtClean="0">
                <a:solidFill>
                  <a:srgbClr val="FF5050"/>
                </a:solidFill>
              </a:rPr>
              <a:t>Berhasil membuat BAST maka </a:t>
            </a:r>
            <a:r>
              <a:rPr lang="fi-FI" dirty="0">
                <a:solidFill>
                  <a:srgbClr val="FF5050"/>
                </a:solidFill>
              </a:rPr>
              <a:t>Pembeli mendapat dokumen Perbandingan Berita Acara Serah Terima (BAST)</a:t>
            </a:r>
            <a:endParaRPr lang="fi-FI" u="sng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4500" y="6099624"/>
            <a:ext cx="6195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Berita</a:t>
            </a:r>
            <a:r>
              <a:rPr lang="en-US" sz="2800" dirty="0" smtClean="0">
                <a:solidFill>
                  <a:schemeClr val="bg1"/>
                </a:solidFill>
              </a:rPr>
              <a:t> Acara </a:t>
            </a:r>
            <a:r>
              <a:rPr lang="en-US" sz="2800" dirty="0" err="1" smtClean="0">
                <a:solidFill>
                  <a:schemeClr val="bg1"/>
                </a:solidFill>
              </a:rPr>
              <a:t>Serah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Terima</a:t>
            </a:r>
            <a:r>
              <a:rPr lang="en-US" sz="2800" dirty="0" smtClean="0">
                <a:solidFill>
                  <a:schemeClr val="bg1"/>
                </a:solidFill>
              </a:rPr>
              <a:t> (BAST) </a:t>
            </a:r>
            <a:r>
              <a:rPr lang="en-US" sz="2800" dirty="0" err="1" smtClean="0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14" y="204454"/>
            <a:ext cx="5329134" cy="2864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14" y="3303668"/>
            <a:ext cx="2839917" cy="183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11316346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 smtClean="0">
              <a:solidFill>
                <a:srgbClr val="FF5050"/>
              </a:solidFill>
              <a:hlinkClick r:id="rId2" action="ppaction://hlinksldjump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hlinkClick r:id="rId2" action="ppaction://hlinksldjump"/>
              </a:rPr>
              <a:t>Pembeli</a:t>
            </a:r>
            <a:r>
              <a:rPr lang="en-US" sz="3200" dirty="0" smtClean="0">
                <a:solidFill>
                  <a:srgbClr val="FF0000"/>
                </a:solidFill>
                <a:hlinkClick r:id="rId2" action="ppaction://hlinksldjump"/>
              </a:rPr>
              <a:t> Login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err="1">
                <a:solidFill>
                  <a:srgbClr val="FF0000"/>
                </a:solidFill>
                <a:hlinkClick r:id="rId3" action="ppaction://hlinksldjump"/>
              </a:rPr>
              <a:t>Pembeli</a:t>
            </a:r>
            <a:r>
              <a:rPr lang="en-US" sz="3200" dirty="0">
                <a:solidFill>
                  <a:srgbClr val="FF0000"/>
                </a:solidFill>
                <a:hlinkClick r:id="rId3" action="ppaction://hlinksldjump"/>
              </a:rPr>
              <a:t> </a:t>
            </a:r>
            <a:r>
              <a:rPr lang="en-US" sz="3200" dirty="0" err="1">
                <a:solidFill>
                  <a:srgbClr val="FF0000"/>
                </a:solidFill>
                <a:hlinkClick r:id="rId3" action="ppaction://hlinksldjump"/>
              </a:rPr>
              <a:t>Menggunakan</a:t>
            </a:r>
            <a:r>
              <a:rPr lang="en-US" sz="3200" dirty="0">
                <a:solidFill>
                  <a:srgbClr val="FF0000"/>
                </a:solidFill>
                <a:hlinkClick r:id="rId3" action="ppaction://hlinksldjump"/>
              </a:rPr>
              <a:t> Search </a:t>
            </a:r>
            <a:r>
              <a:rPr lang="en-US" sz="3200" dirty="0" err="1">
                <a:solidFill>
                  <a:srgbClr val="FF0000"/>
                </a:solidFill>
                <a:hlinkClick r:id="rId3" action="ppaction://hlinksldjump"/>
              </a:rPr>
              <a:t>dan</a:t>
            </a:r>
            <a:r>
              <a:rPr lang="en-US" sz="3200" dirty="0">
                <a:solidFill>
                  <a:srgbClr val="FF0000"/>
                </a:solidFill>
                <a:hlinkClick r:id="rId3" action="ppaction://hlinksldjump"/>
              </a:rPr>
              <a:t> Filter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hlinkClick r:id="rId4" action="ppaction://hlinksldjump"/>
              </a:rPr>
              <a:t>Pembeli</a:t>
            </a:r>
            <a:r>
              <a:rPr lang="en-US" sz="3200" dirty="0" smtClean="0">
                <a:solidFill>
                  <a:srgbClr val="FF0000"/>
                </a:solidFill>
                <a:hlinkClick r:id="rId4" action="ppaction://hlinksldjump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hlinkClick r:id="rId4" action="ppaction://hlinksldjump"/>
              </a:rPr>
              <a:t>Membuat</a:t>
            </a:r>
            <a:r>
              <a:rPr lang="en-US" sz="3200" dirty="0" smtClean="0">
                <a:solidFill>
                  <a:srgbClr val="FF0000"/>
                </a:solidFill>
                <a:hlinkClick r:id="rId4" action="ppaction://hlinksldjump"/>
              </a:rPr>
              <a:t> </a:t>
            </a:r>
            <a:r>
              <a:rPr lang="en-US" sz="3200" dirty="0" err="1">
                <a:solidFill>
                  <a:srgbClr val="FF0000"/>
                </a:solidFill>
                <a:hlinkClick r:id="rId4" action="ppaction://hlinksldjump"/>
              </a:rPr>
              <a:t>Pesanan</a:t>
            </a:r>
            <a:r>
              <a:rPr lang="en-US" sz="3200" dirty="0">
                <a:solidFill>
                  <a:srgbClr val="FF0000"/>
                </a:solidFill>
                <a:hlinkClick r:id="rId4" action="ppaction://hlinksldjump"/>
              </a:rPr>
              <a:t> </a:t>
            </a:r>
            <a:r>
              <a:rPr lang="en-US" sz="3200" dirty="0" err="1">
                <a:solidFill>
                  <a:srgbClr val="FF0000"/>
                </a:solidFill>
                <a:hlinkClick r:id="rId4" action="ppaction://hlinksldjump"/>
              </a:rPr>
              <a:t>Baru</a:t>
            </a:r>
            <a:r>
              <a:rPr lang="en-US" sz="3200" dirty="0">
                <a:solidFill>
                  <a:srgbClr val="FF0000"/>
                </a:solidFill>
                <a:hlinkClick r:id="rId4" action="ppaction://hlinksldjump"/>
              </a:rPr>
              <a:t> (</a:t>
            </a:r>
            <a:r>
              <a:rPr lang="en-US" sz="3200" dirty="0" err="1">
                <a:solidFill>
                  <a:srgbClr val="FF0000"/>
                </a:solidFill>
                <a:hlinkClick r:id="rId4" action="ppaction://hlinksldjump"/>
              </a:rPr>
              <a:t>CheckOut</a:t>
            </a:r>
            <a:r>
              <a:rPr lang="en-US" sz="3200" dirty="0">
                <a:solidFill>
                  <a:srgbClr val="FF0000"/>
                </a:solidFill>
                <a:hlinkClick r:id="rId4" action="ppaction://hlinksldjump"/>
              </a:rPr>
              <a:t>)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hlinkClick r:id="rId5" action="ppaction://hlinksldjump"/>
              </a:rPr>
              <a:t>Pembeli</a:t>
            </a:r>
            <a:r>
              <a:rPr lang="en-US" sz="3200" dirty="0" smtClean="0">
                <a:solidFill>
                  <a:srgbClr val="FF0000"/>
                </a:solidFill>
                <a:hlinkClick r:id="rId5" action="ppaction://hlinksldjump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hlinkClick r:id="rId5" action="ppaction://hlinksldjump"/>
              </a:rPr>
              <a:t>Melakukan</a:t>
            </a:r>
            <a:r>
              <a:rPr lang="en-US" sz="3200" dirty="0" smtClean="0">
                <a:solidFill>
                  <a:srgbClr val="FF0000"/>
                </a:solidFill>
                <a:hlinkClick r:id="rId5" action="ppaction://hlinksldjump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hlinkClick r:id="rId5" action="ppaction://hlinksldjump"/>
              </a:rPr>
              <a:t>Negosiasi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err="1">
                <a:solidFill>
                  <a:srgbClr val="FF0000"/>
                </a:solidFill>
                <a:hlinkClick r:id="rId6" action="ppaction://hlinksldjump"/>
              </a:rPr>
              <a:t>Pembeli</a:t>
            </a:r>
            <a:r>
              <a:rPr lang="en-US" sz="3200" dirty="0">
                <a:solidFill>
                  <a:srgbClr val="FF0000"/>
                </a:solidFill>
                <a:hlinkClick r:id="rId6" action="ppaction://hlinksldjump"/>
              </a:rPr>
              <a:t> </a:t>
            </a:r>
            <a:r>
              <a:rPr lang="en-US" sz="3200" dirty="0" err="1">
                <a:solidFill>
                  <a:srgbClr val="FF0000"/>
                </a:solidFill>
                <a:hlinkClick r:id="rId6" action="ppaction://hlinksldjump"/>
              </a:rPr>
              <a:t>Melakukan</a:t>
            </a:r>
            <a:r>
              <a:rPr lang="en-US" sz="3200" dirty="0">
                <a:solidFill>
                  <a:srgbClr val="FF0000"/>
                </a:solidFill>
                <a:hlinkClick r:id="rId6" action="ppaction://hlinksldjump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hlinkClick r:id="rId6" action="ppaction://hlinksldjump"/>
              </a:rPr>
              <a:t>Perbandingan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hlinkClick r:id="rId7" action="ppaction://hlinksldjump"/>
              </a:rPr>
              <a:t>Pembeli</a:t>
            </a:r>
            <a:r>
              <a:rPr lang="en-US" sz="3200" dirty="0" smtClean="0">
                <a:solidFill>
                  <a:srgbClr val="FF0000"/>
                </a:solidFill>
                <a:hlinkClick r:id="rId7" action="ppaction://hlinksldjump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hlinkClick r:id="rId7" action="ppaction://hlinksldjump"/>
              </a:rPr>
              <a:t>Membuat</a:t>
            </a:r>
            <a:r>
              <a:rPr lang="en-US" sz="3200" dirty="0" smtClean="0">
                <a:solidFill>
                  <a:srgbClr val="FF0000"/>
                </a:solidFill>
                <a:hlinkClick r:id="rId7" action="ppaction://hlinksldjump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hlinkClick r:id="rId7" action="ppaction://hlinksldjump"/>
              </a:rPr>
              <a:t>dan</a:t>
            </a:r>
            <a:r>
              <a:rPr lang="en-US" sz="3200" dirty="0" smtClean="0">
                <a:solidFill>
                  <a:srgbClr val="FF0000"/>
                </a:solidFill>
                <a:hlinkClick r:id="rId7" action="ppaction://hlinksldjump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hlinkClick r:id="rId7" action="ppaction://hlinksldjump"/>
              </a:rPr>
              <a:t>Mencetak</a:t>
            </a:r>
            <a:r>
              <a:rPr lang="en-US" sz="3200" dirty="0" smtClean="0">
                <a:solidFill>
                  <a:srgbClr val="FF0000"/>
                </a:solidFill>
                <a:hlinkClick r:id="rId7" action="ppaction://hlinksldjump"/>
              </a:rPr>
              <a:t> BAST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hlinkClick r:id="rId8" action="ppaction://hlinksldjump"/>
              </a:rPr>
              <a:t>Pembeli</a:t>
            </a:r>
            <a:r>
              <a:rPr lang="en-US" sz="3200" dirty="0" smtClean="0">
                <a:solidFill>
                  <a:srgbClr val="FF0000"/>
                </a:solidFill>
                <a:hlinkClick r:id="rId8" action="ppaction://hlinksldjump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hlinkClick r:id="rId8" action="ppaction://hlinksldjump"/>
              </a:rPr>
              <a:t>Memberikan</a:t>
            </a:r>
            <a:r>
              <a:rPr lang="en-US" sz="3200" dirty="0" smtClean="0">
                <a:solidFill>
                  <a:srgbClr val="FF0000"/>
                </a:solidFill>
                <a:hlinkClick r:id="rId8" action="ppaction://hlinksldjump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hlinkClick r:id="rId8" action="ppaction://hlinksldjump"/>
              </a:rPr>
              <a:t>Testimoni</a:t>
            </a:r>
            <a:r>
              <a:rPr lang="en-US" sz="3200" dirty="0" smtClean="0">
                <a:solidFill>
                  <a:srgbClr val="FF0000"/>
                </a:solidFill>
                <a:hlinkClick r:id="rId8" action="ppaction://hlinksldjump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hlinkClick r:id="rId8" action="ppaction://hlinksldjump"/>
              </a:rPr>
              <a:t>Produk</a:t>
            </a:r>
            <a:r>
              <a:rPr lang="en-US" sz="3200" dirty="0" smtClean="0">
                <a:solidFill>
                  <a:srgbClr val="FF0000"/>
                </a:solidFill>
                <a:hlinkClick r:id="rId8" action="ppaction://hlinksldjump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hlinkClick r:id="rId8" action="ppaction://hlinksldjump"/>
              </a:rPr>
              <a:t>dan</a:t>
            </a:r>
            <a:r>
              <a:rPr lang="en-US" sz="3200" dirty="0" smtClean="0">
                <a:solidFill>
                  <a:srgbClr val="FF0000"/>
                </a:solidFill>
                <a:hlinkClick r:id="rId8" action="ppaction://hlinksldjump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hlinkClick r:id="rId8" action="ppaction://hlinksldjump"/>
              </a:rPr>
              <a:t>Penjual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hlinkClick r:id="rId9" action="ppaction://hlinksldjump"/>
              </a:rPr>
              <a:t>Pembeli</a:t>
            </a:r>
            <a:r>
              <a:rPr lang="en-US" sz="3200" dirty="0" smtClean="0">
                <a:solidFill>
                  <a:srgbClr val="FF0000"/>
                </a:solidFill>
                <a:hlinkClick r:id="rId9" action="ppaction://hlinksldjump"/>
              </a:rPr>
              <a:t> Logout</a:t>
            </a:r>
            <a:endParaRPr lang="en-US" sz="3200" dirty="0" smtClean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505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0075985" y="6099624"/>
            <a:ext cx="1644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 Daftar Isi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2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 smtClean="0">
              <a:solidFill>
                <a:srgbClr val="FF5050"/>
              </a:solidFill>
            </a:endParaRPr>
          </a:p>
          <a:p>
            <a:endParaRPr lang="fi-FI" dirty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  <a:p>
            <a:endParaRPr lang="fi-FI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dirty="0" smtClean="0">
              <a:solidFill>
                <a:srgbClr val="FF5050"/>
              </a:solidFill>
            </a:endParaRPr>
          </a:p>
          <a:p>
            <a:r>
              <a:rPr lang="fi-FI" dirty="0">
                <a:solidFill>
                  <a:srgbClr val="FF5050"/>
                </a:solidFill>
              </a:rPr>
              <a:t>Tampilan Dokumen Berita Acara Serah Terima (BAST)</a:t>
            </a:r>
            <a:br>
              <a:rPr lang="fi-FI" dirty="0">
                <a:solidFill>
                  <a:srgbClr val="FF5050"/>
                </a:solidFill>
              </a:rPr>
            </a:br>
            <a:endParaRPr lang="fi-FI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4500" y="6099624"/>
            <a:ext cx="6195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Berita</a:t>
            </a:r>
            <a:r>
              <a:rPr lang="en-US" sz="2800" dirty="0" smtClean="0">
                <a:solidFill>
                  <a:schemeClr val="bg1"/>
                </a:solidFill>
              </a:rPr>
              <a:t> Acara </a:t>
            </a:r>
            <a:r>
              <a:rPr lang="en-US" sz="2800" dirty="0" err="1" smtClean="0">
                <a:solidFill>
                  <a:schemeClr val="bg1"/>
                </a:solidFill>
              </a:rPr>
              <a:t>Serah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Terima</a:t>
            </a:r>
            <a:r>
              <a:rPr lang="en-US" sz="2800" dirty="0" smtClean="0">
                <a:solidFill>
                  <a:schemeClr val="bg1"/>
                </a:solidFill>
              </a:rPr>
              <a:t> (BAST) </a:t>
            </a:r>
            <a:r>
              <a:rPr lang="en-US" sz="2800" dirty="0" err="1" smtClean="0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436478" y="131845"/>
            <a:ext cx="3578329" cy="5615050"/>
            <a:chOff x="7385679" y="240628"/>
            <a:chExt cx="2714486" cy="462441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7737" y="240628"/>
              <a:ext cx="2712427" cy="223805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5679" y="2519337"/>
              <a:ext cx="2714486" cy="112849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6295" y="3644536"/>
              <a:ext cx="2713869" cy="73931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5679" y="4384229"/>
              <a:ext cx="2714485" cy="480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338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 smtClean="0">
              <a:solidFill>
                <a:srgbClr val="FF5050"/>
              </a:solidFill>
            </a:endParaRPr>
          </a:p>
          <a:p>
            <a:endParaRPr lang="fi-FI" dirty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  <a:p>
            <a:endParaRPr lang="fi-FI" dirty="0">
              <a:solidFill>
                <a:srgbClr val="FF5050"/>
              </a:solidFill>
            </a:endParaRPr>
          </a:p>
          <a:p>
            <a:r>
              <a:rPr lang="fi-FI" dirty="0" smtClean="0">
                <a:solidFill>
                  <a:srgbClr val="FF5050"/>
                </a:solidFill>
              </a:rPr>
              <a:t>Memberikan Rating dan Ulasan Produk pada Informasi Pesanan pada bagian bawah Pesanan</a:t>
            </a:r>
            <a:endParaRPr lang="fi-FI" u="sng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0" y="6099624"/>
            <a:ext cx="5243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Testimoni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Ulasan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oleh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14" y="1570745"/>
            <a:ext cx="5565533" cy="315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0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rgbClr val="FF5050"/>
                </a:solidFill>
              </a:rPr>
              <a:t>Pembeli masuk ke dasboard, memilih Menu Order, memilih Tab Pesanan </a:t>
            </a:r>
            <a:r>
              <a:rPr lang="fi-FI" dirty="0" smtClean="0">
                <a:solidFill>
                  <a:srgbClr val="FF5050"/>
                </a:solidFill>
              </a:rPr>
              <a:t>”Selesai” </a:t>
            </a:r>
            <a:r>
              <a:rPr lang="fi-FI" dirty="0">
                <a:solidFill>
                  <a:srgbClr val="FF5050"/>
                </a:solidFill>
              </a:rPr>
              <a:t>dan melihat detail </a:t>
            </a:r>
            <a:r>
              <a:rPr lang="fi-FI" dirty="0" smtClean="0">
                <a:solidFill>
                  <a:srgbClr val="FF5050"/>
                </a:solidFill>
              </a:rPr>
              <a:t>Pesanan</a:t>
            </a:r>
          </a:p>
          <a:p>
            <a:pPr marL="0" indent="0">
              <a:buNone/>
            </a:pPr>
            <a:endParaRPr lang="fi-FI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dirty="0" smtClean="0">
              <a:solidFill>
                <a:srgbClr val="FF5050"/>
              </a:solidFill>
            </a:endParaRPr>
          </a:p>
          <a:p>
            <a:r>
              <a:rPr lang="fi-FI" dirty="0" smtClean="0">
                <a:solidFill>
                  <a:srgbClr val="FF5050"/>
                </a:solidFill>
              </a:rPr>
              <a:t>Memberikan Rating dan Ulasan Toko/Penjual/Seller pada Informasi Penjual pada bagian kanan Pesanan</a:t>
            </a:r>
            <a:endParaRPr lang="fi-FI" u="sng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0" y="6099624"/>
            <a:ext cx="5243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Testimoni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Ulasan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oleh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14" y="204454"/>
            <a:ext cx="5565533" cy="2986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14" y="3312412"/>
            <a:ext cx="5565533" cy="251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4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rgbClr val="FF5050"/>
                </a:solidFill>
              </a:rPr>
              <a:t>Pembeli masuk ke dasboard, memilih </a:t>
            </a:r>
            <a:r>
              <a:rPr lang="fi-FI" dirty="0" smtClean="0">
                <a:solidFill>
                  <a:srgbClr val="FF5050"/>
                </a:solidFill>
              </a:rPr>
              <a:t>Profil Pembeli</a:t>
            </a:r>
          </a:p>
          <a:p>
            <a:pPr marL="0" indent="0">
              <a:buNone/>
            </a:pPr>
            <a:endParaRPr lang="fi-FI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dirty="0" smtClean="0">
              <a:solidFill>
                <a:srgbClr val="FF5050"/>
              </a:solidFill>
            </a:endParaRPr>
          </a:p>
          <a:p>
            <a:r>
              <a:rPr lang="fi-FI" dirty="0" smtClean="0">
                <a:solidFill>
                  <a:srgbClr val="FF5050"/>
                </a:solidFill>
              </a:rPr>
              <a:t>Pembeli memilih atau klik tombol Logout untuk Keluar Akun</a:t>
            </a:r>
            <a:endParaRPr lang="fi-FI" u="sng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15" y="204454"/>
            <a:ext cx="5356666" cy="2868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13" y="3196942"/>
            <a:ext cx="4962134" cy="2671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75886" y="6099624"/>
            <a:ext cx="2444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Logout </a:t>
            </a:r>
            <a:r>
              <a:rPr lang="en-US" sz="2800" dirty="0" err="1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>
                <a:solidFill>
                  <a:srgbClr val="FF5050"/>
                </a:solidFill>
              </a:rPr>
              <a:t>Masuk </a:t>
            </a:r>
            <a:r>
              <a:rPr lang="fi-FI" dirty="0">
                <a:solidFill>
                  <a:srgbClr val="FF5050"/>
                </a:solidFill>
              </a:rPr>
              <a:t>melalui tautan </a:t>
            </a:r>
            <a:r>
              <a:rPr lang="fi-FI" dirty="0">
                <a:solidFill>
                  <a:srgbClr val="FF5050"/>
                </a:solidFill>
                <a:hlinkClick r:id="rId2"/>
              </a:rPr>
              <a:t>https://</a:t>
            </a:r>
            <a:r>
              <a:rPr lang="fi-FI" dirty="0" smtClean="0">
                <a:solidFill>
                  <a:srgbClr val="FF5050"/>
                </a:solidFill>
                <a:hlinkClick r:id="rId2"/>
              </a:rPr>
              <a:t>siplah.intanonline.com </a:t>
            </a:r>
            <a:r>
              <a:rPr lang="fi-FI" dirty="0">
                <a:solidFill>
                  <a:srgbClr val="FF5050"/>
                </a:solidFill>
              </a:rPr>
              <a:t>untuk mengakses SIPLah Intan </a:t>
            </a:r>
            <a:r>
              <a:rPr lang="fi-FI" dirty="0" smtClean="0">
                <a:solidFill>
                  <a:srgbClr val="FF5050"/>
                </a:solidFill>
              </a:rPr>
              <a:t>Online, </a:t>
            </a:r>
            <a:r>
              <a:rPr lang="fi-FI" u="sng" dirty="0" smtClean="0">
                <a:solidFill>
                  <a:srgbClr val="FF5050"/>
                </a:solidFill>
              </a:rPr>
              <a:t>pilih </a:t>
            </a:r>
            <a:r>
              <a:rPr lang="fi-FI" u="sng" dirty="0">
                <a:solidFill>
                  <a:srgbClr val="FF5050"/>
                </a:solidFill>
              </a:rPr>
              <a:t>Login</a:t>
            </a:r>
            <a:endParaRPr lang="fi-FI" dirty="0" smtClean="0">
              <a:solidFill>
                <a:srgbClr val="FF5050"/>
              </a:solidFill>
            </a:endParaRPr>
          </a:p>
          <a:p>
            <a:endParaRPr lang="fi-FI" u="sng" dirty="0">
              <a:solidFill>
                <a:srgbClr val="FF5050"/>
              </a:solidFill>
            </a:endParaRPr>
          </a:p>
          <a:p>
            <a:endParaRPr lang="fi-FI" u="sng" dirty="0" smtClean="0">
              <a:solidFill>
                <a:srgbClr val="FF5050"/>
              </a:solidFill>
            </a:endParaRPr>
          </a:p>
          <a:p>
            <a:r>
              <a:rPr lang="fi-FI" u="sng" dirty="0" smtClean="0">
                <a:solidFill>
                  <a:srgbClr val="FF5050"/>
                </a:solidFill>
              </a:rPr>
              <a:t>Memilih </a:t>
            </a:r>
            <a:r>
              <a:rPr lang="fi-FI" u="sng" dirty="0">
                <a:solidFill>
                  <a:srgbClr val="FF5050"/>
                </a:solidFill>
              </a:rPr>
              <a:t>tipe Login Sebagai </a:t>
            </a:r>
            <a:r>
              <a:rPr lang="fi-FI" u="sng" dirty="0" smtClean="0">
                <a:solidFill>
                  <a:srgbClr val="FF5050"/>
                </a:solidFill>
              </a:rPr>
              <a:t>Pembeli, kemudian </a:t>
            </a:r>
            <a:r>
              <a:rPr lang="fi-FI" u="sng" dirty="0">
                <a:solidFill>
                  <a:srgbClr val="FF5050"/>
                </a:solidFill>
              </a:rPr>
              <a:t>masuk menggunakan Akun Anda yang terdaftar pada Data Pokok Pendidikan (Dapodik).</a:t>
            </a:r>
            <a:endParaRPr lang="fi-FI" u="sng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en-US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478108" y="6099624"/>
            <a:ext cx="2242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Login </a:t>
            </a:r>
            <a:r>
              <a:rPr lang="en-US" sz="2800" dirty="0" err="1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9" y="204459"/>
            <a:ext cx="4981209" cy="2661833"/>
          </a:xfrm>
        </p:spPr>
      </p:pic>
      <p:pic>
        <p:nvPicPr>
          <p:cNvPr id="14" name="Content Placeholder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93"/>
          <a:stretch/>
        </p:blipFill>
        <p:spPr>
          <a:xfrm>
            <a:off x="8871438" y="3043680"/>
            <a:ext cx="2586770" cy="25914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9" y="3049301"/>
            <a:ext cx="2393797" cy="132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>
                <a:solidFill>
                  <a:srgbClr val="FF5050"/>
                </a:solidFill>
              </a:rPr>
              <a:t>Masukan Username dan Password Dapodik yang terdaftar dan benar, Kemudian pilih akun yang akan digunakan untuk transaksi</a:t>
            </a:r>
          </a:p>
          <a:p>
            <a:endParaRPr lang="fi-FI" u="sng" dirty="0">
              <a:solidFill>
                <a:srgbClr val="FF5050"/>
              </a:solidFill>
            </a:endParaRPr>
          </a:p>
          <a:p>
            <a:endParaRPr lang="fi-FI" u="sng" dirty="0" smtClean="0">
              <a:solidFill>
                <a:srgbClr val="FF5050"/>
              </a:solidFill>
            </a:endParaRPr>
          </a:p>
          <a:p>
            <a:r>
              <a:rPr lang="fi-FI" dirty="0" smtClean="0">
                <a:solidFill>
                  <a:srgbClr val="FF5050"/>
                </a:solidFill>
              </a:rPr>
              <a:t>Tampilan awal Halaman </a:t>
            </a:r>
            <a:r>
              <a:rPr lang="fi-FI" dirty="0">
                <a:solidFill>
                  <a:srgbClr val="FF5050"/>
                </a:solidFill>
                <a:hlinkClick r:id="rId2"/>
              </a:rPr>
              <a:t>https://siplah.intanonline.com </a:t>
            </a:r>
            <a:r>
              <a:rPr lang="fi-FI" dirty="0" smtClean="0">
                <a:solidFill>
                  <a:srgbClr val="FF5050"/>
                </a:solidFill>
              </a:rPr>
              <a:t>setelah Login sebagai Pembeli</a:t>
            </a:r>
            <a:endParaRPr lang="fi-FI" u="sng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en-US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478108" y="6099624"/>
            <a:ext cx="2242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Login </a:t>
            </a:r>
            <a:r>
              <a:rPr lang="en-US" sz="2800" dirty="0" err="1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14" y="204454"/>
            <a:ext cx="2722549" cy="2151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7381" y="219807"/>
            <a:ext cx="2782278" cy="1565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612" y="2875423"/>
            <a:ext cx="5580186" cy="287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2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>
                <a:solidFill>
                  <a:srgbClr val="FF5050"/>
                </a:solidFill>
              </a:rPr>
              <a:t>Masukan kata </a:t>
            </a:r>
            <a:r>
              <a:rPr lang="fi-FI" dirty="0">
                <a:solidFill>
                  <a:srgbClr val="FF5050"/>
                </a:solidFill>
              </a:rPr>
              <a:t>k</a:t>
            </a:r>
            <a:r>
              <a:rPr lang="fi-FI" dirty="0" smtClean="0">
                <a:solidFill>
                  <a:srgbClr val="FF5050"/>
                </a:solidFill>
              </a:rPr>
              <a:t>unci untuk memulai pencarian Produk dan Penjual</a:t>
            </a:r>
          </a:p>
          <a:p>
            <a:endParaRPr lang="fi-FI" u="sng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r>
              <a:rPr lang="fi-FI" dirty="0" smtClean="0">
                <a:solidFill>
                  <a:srgbClr val="FF5050"/>
                </a:solidFill>
              </a:rPr>
              <a:t>Tampilan Halaman Pencarian dengan kata kunci ”batu”</a:t>
            </a:r>
          </a:p>
          <a:p>
            <a:pPr marL="0" indent="0">
              <a:buNone/>
            </a:pPr>
            <a:endParaRPr lang="fi-FI" u="sng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en-US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7557248" y="6099624"/>
            <a:ext cx="416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Pencarian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dan</a:t>
            </a:r>
            <a:r>
              <a:rPr lang="en-US" sz="2800" dirty="0" smtClean="0">
                <a:solidFill>
                  <a:schemeClr val="bg1"/>
                </a:solidFill>
              </a:rPr>
              <a:t> Filter </a:t>
            </a:r>
            <a:r>
              <a:rPr lang="en-US" sz="2800" dirty="0" err="1" smtClean="0">
                <a:solidFill>
                  <a:schemeClr val="bg1"/>
                </a:solidFill>
              </a:rPr>
              <a:t>Produk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14" y="2764545"/>
            <a:ext cx="5565533" cy="29784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14" y="204454"/>
            <a:ext cx="5565533" cy="232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>
                <a:solidFill>
                  <a:srgbClr val="FF5050"/>
                </a:solidFill>
              </a:rPr>
              <a:t>Pembeli dapat juga mencari produk melalui Kategori-kategori yang tersedia di </a:t>
            </a:r>
            <a:r>
              <a:rPr lang="fi-FI" dirty="0">
                <a:solidFill>
                  <a:srgbClr val="FF5050"/>
                </a:solidFill>
                <a:hlinkClick r:id="rId2"/>
              </a:rPr>
              <a:t>https://siplah.intanonline.com </a:t>
            </a:r>
            <a:endParaRPr lang="fi-FI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r>
              <a:rPr lang="fi-FI" dirty="0" smtClean="0">
                <a:solidFill>
                  <a:srgbClr val="FF5050"/>
                </a:solidFill>
              </a:rPr>
              <a:t>Pembeli dapat juga mencari produk menggunakan fitur Filter Berdasarkan Harga, Produksi, Wilayah Penjual, Rating, dan Kategori Usaha</a:t>
            </a:r>
          </a:p>
          <a:p>
            <a:pPr marL="0" indent="0">
              <a:buNone/>
            </a:pPr>
            <a:endParaRPr lang="fi-FI" u="sng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en-US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7557248" y="6099624"/>
            <a:ext cx="416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Pencarian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dan</a:t>
            </a:r>
            <a:r>
              <a:rPr lang="en-US" sz="2800" dirty="0" smtClean="0">
                <a:solidFill>
                  <a:schemeClr val="bg1"/>
                </a:solidFill>
              </a:rPr>
              <a:t> Filter </a:t>
            </a:r>
            <a:r>
              <a:rPr lang="en-US" sz="2800" dirty="0" err="1" smtClean="0">
                <a:solidFill>
                  <a:schemeClr val="bg1"/>
                </a:solidFill>
              </a:rPr>
              <a:t>Produk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13" y="249345"/>
            <a:ext cx="5565533" cy="14699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613" y="2384713"/>
            <a:ext cx="5565533" cy="286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2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rgbClr val="FF5050"/>
                </a:solidFill>
              </a:rPr>
              <a:t>Memilih </a:t>
            </a:r>
            <a:r>
              <a:rPr lang="fi-FI" dirty="0" smtClean="0">
                <a:solidFill>
                  <a:srgbClr val="FF5050"/>
                </a:solidFill>
              </a:rPr>
              <a:t>Produk</a:t>
            </a:r>
            <a:r>
              <a:rPr lang="fi-FI" dirty="0">
                <a:solidFill>
                  <a:srgbClr val="FF5050"/>
                </a:solidFill>
              </a:rPr>
              <a:t>, k</a:t>
            </a:r>
            <a:r>
              <a:rPr lang="fi-FI" dirty="0" smtClean="0">
                <a:solidFill>
                  <a:srgbClr val="FF5050"/>
                </a:solidFill>
              </a:rPr>
              <a:t>lik </a:t>
            </a:r>
            <a:r>
              <a:rPr lang="fi-FI" dirty="0">
                <a:solidFill>
                  <a:srgbClr val="FF5050"/>
                </a:solidFill>
              </a:rPr>
              <a:t>Beli Sekarang untuk langsung masuk ke Keranjang </a:t>
            </a:r>
            <a:r>
              <a:rPr lang="fi-FI" dirty="0" smtClean="0">
                <a:solidFill>
                  <a:srgbClr val="FF5050"/>
                </a:solidFill>
              </a:rPr>
              <a:t>Anda dan klik </a:t>
            </a:r>
            <a:r>
              <a:rPr lang="fi-FI" dirty="0">
                <a:solidFill>
                  <a:srgbClr val="FF5050"/>
                </a:solidFill>
              </a:rPr>
              <a:t>Tambah ke Keranjang jika Anda masih ingin menambah produk lainnya</a:t>
            </a:r>
            <a:endParaRPr lang="fi-FI" u="sng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  <a:p>
            <a:r>
              <a:rPr lang="fi-FI" dirty="0" smtClean="0">
                <a:solidFill>
                  <a:srgbClr val="FF5050"/>
                </a:solidFill>
              </a:rPr>
              <a:t>Memilih atau klik Keranjang </a:t>
            </a:r>
            <a:r>
              <a:rPr lang="fi-FI" dirty="0">
                <a:solidFill>
                  <a:srgbClr val="FF5050"/>
                </a:solidFill>
              </a:rPr>
              <a:t>Belanja untuk melihat produk yang siap untuk </a:t>
            </a:r>
            <a:r>
              <a:rPr lang="fi-FI" dirty="0" smtClean="0">
                <a:solidFill>
                  <a:srgbClr val="FF5050"/>
                </a:solidFill>
              </a:rPr>
              <a:t>dibeli. Pastikan Jumlah </a:t>
            </a:r>
            <a:r>
              <a:rPr lang="fi-FI" dirty="0">
                <a:solidFill>
                  <a:srgbClr val="FF5050"/>
                </a:solidFill>
              </a:rPr>
              <a:t>Produk yang ingin dibeli sudah </a:t>
            </a:r>
            <a:r>
              <a:rPr lang="fi-FI" dirty="0" smtClean="0">
                <a:solidFill>
                  <a:srgbClr val="FF5050"/>
                </a:solidFill>
              </a:rPr>
              <a:t>sesuai, kemudian isi </a:t>
            </a:r>
            <a:r>
              <a:rPr lang="fi-FI" dirty="0">
                <a:solidFill>
                  <a:srgbClr val="FF5050"/>
                </a:solidFill>
              </a:rPr>
              <a:t>Sumber Dana, Denda, Estimasi Pembayaran, </a:t>
            </a:r>
            <a:r>
              <a:rPr lang="fi-FI" dirty="0" smtClean="0">
                <a:solidFill>
                  <a:srgbClr val="FF5050"/>
                </a:solidFill>
              </a:rPr>
              <a:t>Pengiriman dan Payment Method Memililih atau klik Buat Pesanan </a:t>
            </a:r>
            <a:r>
              <a:rPr lang="fi-FI" dirty="0">
                <a:solidFill>
                  <a:srgbClr val="FF5050"/>
                </a:solidFill>
              </a:rPr>
              <a:t>untuk melanjutkan pemesanan. </a:t>
            </a:r>
            <a:endParaRPr lang="en-US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7550" y="6099624"/>
            <a:ext cx="4652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CheckOut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Barang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oleh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13" y="204455"/>
            <a:ext cx="4717757" cy="25437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263" y="2857802"/>
            <a:ext cx="1841629" cy="4055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400" y="2857802"/>
            <a:ext cx="4166907" cy="223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2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>
                <a:solidFill>
                  <a:srgbClr val="FF5050"/>
                </a:solidFill>
              </a:rPr>
              <a:t>Tampilan setelah klik Buat Pesanan, kemudian Klik Lihat Pesanan untuk masuk ke dashboard Pembeli dan melihat detail Pesanan</a:t>
            </a:r>
          </a:p>
          <a:p>
            <a:endParaRPr lang="fi-FI" dirty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  <a:p>
            <a:r>
              <a:rPr lang="fi-FI" dirty="0" smtClean="0">
                <a:solidFill>
                  <a:srgbClr val="FF5050"/>
                </a:solidFill>
              </a:rPr>
              <a:t>Tampilan dashboard Pembeli, memilih atau klik detail pesanan baru yang dibuat (gambar mata warna biru)</a:t>
            </a: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7550" y="6099624"/>
            <a:ext cx="4652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CheckOut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Barang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oleh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14" y="301911"/>
            <a:ext cx="4836961" cy="2599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13" y="3107923"/>
            <a:ext cx="4836961" cy="258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6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801" y="204459"/>
            <a:ext cx="5469462" cy="566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 smtClean="0">
              <a:solidFill>
                <a:srgbClr val="FF5050"/>
              </a:solidFill>
            </a:endParaRPr>
          </a:p>
          <a:p>
            <a:endParaRPr lang="fi-FI" dirty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dirty="0" smtClean="0">
              <a:solidFill>
                <a:srgbClr val="FF5050"/>
              </a:solidFill>
            </a:endParaRPr>
          </a:p>
          <a:p>
            <a:r>
              <a:rPr lang="fi-FI" dirty="0" smtClean="0">
                <a:solidFill>
                  <a:srgbClr val="FF5050"/>
                </a:solidFill>
              </a:rPr>
              <a:t>Tampilan Detail Pesanan Baru yang menunggu konfirmasi Penjual</a:t>
            </a:r>
          </a:p>
          <a:p>
            <a:endParaRPr lang="fi-FI" dirty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pPr marL="0" indent="0">
              <a:buNone/>
            </a:pPr>
            <a:endParaRPr lang="fi-FI" u="sng" dirty="0" smtClean="0">
              <a:solidFill>
                <a:srgbClr val="FF5050"/>
              </a:solidFill>
            </a:endParaRPr>
          </a:p>
          <a:p>
            <a:endParaRPr lang="fi-FI" dirty="0" smtClean="0">
              <a:solidFill>
                <a:srgbClr val="FF505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7755" y="439615"/>
            <a:ext cx="5952392" cy="541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5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864471"/>
            <a:ext cx="12192000" cy="993529"/>
            <a:chOff x="0" y="5864471"/>
            <a:chExt cx="12192000" cy="993529"/>
          </a:xfrm>
        </p:grpSpPr>
        <p:sp>
          <p:nvSpPr>
            <p:cNvPr id="9" name="Rectangle 8"/>
            <p:cNvSpPr/>
            <p:nvPr/>
          </p:nvSpPr>
          <p:spPr>
            <a:xfrm>
              <a:off x="0" y="5864471"/>
              <a:ext cx="12192000" cy="993529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5864471"/>
              <a:ext cx="2617177" cy="99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77" y="5989066"/>
              <a:ext cx="2357064" cy="744337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4614" y="204458"/>
            <a:ext cx="5565533" cy="566000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rgbClr val="FF5050"/>
              </a:solidFill>
            </a:endParaRPr>
          </a:p>
          <a:p>
            <a:endParaRPr lang="en-US" dirty="0">
              <a:solidFill>
                <a:srgbClr val="FF5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7550" y="6099624"/>
            <a:ext cx="4652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CheckOut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Barang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oleh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Pembeli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14" y="204455"/>
            <a:ext cx="5086278" cy="2732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13" y="3123180"/>
            <a:ext cx="5082603" cy="27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2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727</Words>
  <Application>Microsoft Office PowerPoint</Application>
  <PresentationFormat>Widescreen</PresentationFormat>
  <Paragraphs>145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Raleway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Fitur Login Dengan Dapodik</dc:title>
  <dc:creator>User</dc:creator>
  <cp:lastModifiedBy>User</cp:lastModifiedBy>
  <cp:revision>82</cp:revision>
  <dcterms:created xsi:type="dcterms:W3CDTF">2021-07-03T03:21:59Z</dcterms:created>
  <dcterms:modified xsi:type="dcterms:W3CDTF">2021-10-15T01:00:32Z</dcterms:modified>
</cp:coreProperties>
</file>